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53263" cy="93091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ntique No 14" panose="02000507020000020003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8E0"/>
    <a:srgbClr val="A66BD3"/>
    <a:srgbClr val="8238BA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321" autoAdjust="0"/>
  </p:normalViewPr>
  <p:slideViewPr>
    <p:cSldViewPr snapToGrid="0">
      <p:cViewPr varScale="1">
        <p:scale>
          <a:sx n="35" d="100"/>
          <a:sy n="35" d="100"/>
        </p:scale>
        <p:origin x="12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007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500" dirty="0" err="1">
                <a:latin typeface="Antique No 14" panose="02000507020000020003" pitchFamily="2" charset="0"/>
              </a:rPr>
              <a:t>Achan’s</a:t>
            </a:r>
            <a:r>
              <a:rPr lang="en-US" sz="2500" dirty="0">
                <a:latin typeface="Antique No 14" panose="02000507020000020003" pitchFamily="2" charset="0"/>
              </a:rPr>
              <a:t> Sin </a:t>
            </a:r>
            <a:r>
              <a:rPr lang="en-US" sz="2000" b="1" dirty="0"/>
              <a:t>(Joshua 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March 26, 2017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 </a:t>
            </a:r>
            <a:fld id="{DD0FA07B-719C-4697-BD2A-55B77148E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5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3DA390E-FA7B-49BB-8B72-CEF869D60A7D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966F507-B42D-45E1-B24B-C677DCDC6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 background regarding </a:t>
            </a:r>
            <a:r>
              <a:rPr lang="en-US" b="1" dirty="0" err="1"/>
              <a:t>Achan’s</a:t>
            </a:r>
            <a:r>
              <a:rPr lang="en-US" b="1" dirty="0"/>
              <a:t> sin (6:18) (7:1, 11-15; 21, 25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Story of </a:t>
            </a:r>
            <a:r>
              <a:rPr lang="en-US" b="1" dirty="0" err="1"/>
              <a:t>Achan</a:t>
            </a:r>
            <a:r>
              <a:rPr lang="en-US" b="1" dirty="0"/>
              <a:t> teaches power of sin.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Sin deceives and hardens. </a:t>
            </a:r>
          </a:p>
          <a:p>
            <a:r>
              <a:rPr lang="en-US" b="1" dirty="0"/>
              <a:t>(Hebrews 3:13), </a:t>
            </a:r>
            <a:r>
              <a:rPr lang="en-US" i="1" dirty="0"/>
              <a:t>“but exhort one another daily, while it is called "Today," lest any of you be hardened through the deceitfulness of sin.”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would do well to heed this warning.  To learn from the  mistake of </a:t>
            </a:r>
            <a:r>
              <a:rPr lang="en-US" dirty="0" err="1"/>
              <a:t>Achan</a:t>
            </a:r>
            <a:endParaRPr lang="en-US" dirty="0"/>
          </a:p>
          <a:p>
            <a:pPr marL="642795" lvl="1" indent="-1753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Story of </a:t>
            </a:r>
            <a:r>
              <a:rPr lang="en-US" b="1" dirty="0" err="1"/>
              <a:t>Achan</a:t>
            </a:r>
            <a:r>
              <a:rPr lang="en-US" b="1" dirty="0"/>
              <a:t> refutes three myths about sin.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07-B42D-45E1-B24B-C677DCDC6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One sin does hurt.</a:t>
            </a:r>
          </a:p>
          <a:p>
            <a:r>
              <a:rPr lang="en-US" b="1" dirty="0"/>
              <a:t>(James 2:10) , </a:t>
            </a:r>
            <a:r>
              <a:rPr lang="en-US" i="1" dirty="0"/>
              <a:t>“For whoever shall keep the whole law, and yet stumble in one point, he is guilty of all.”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 err="1"/>
              <a:t>Achan's</a:t>
            </a:r>
            <a:r>
              <a:rPr lang="en-US" dirty="0"/>
              <a:t> one sin. (Josh. 7:13) (Led to Israel’s defeat, &amp; the death of him and his family)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Adam and Eve's one sin. (Gen. 3) (Sin in world, death)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Moses' one sin. (Num. 20:7-13) (Not allowed to enter the promised land)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 err="1"/>
              <a:t>Nadab</a:t>
            </a:r>
            <a:r>
              <a:rPr lang="en-US" dirty="0"/>
              <a:t> and </a:t>
            </a:r>
            <a:r>
              <a:rPr lang="en-US" dirty="0" err="1"/>
              <a:t>Abihu's</a:t>
            </a:r>
            <a:r>
              <a:rPr lang="en-US" dirty="0"/>
              <a:t> one sin. (Lev. 10) (Death by Fire); </a:t>
            </a:r>
            <a:r>
              <a:rPr lang="en-US" dirty="0" err="1"/>
              <a:t>Uzzah's</a:t>
            </a:r>
            <a:r>
              <a:rPr lang="en-US" dirty="0"/>
              <a:t> one sin. (2 Sam. 6:1-8), (Struck dead); (</a:t>
            </a:r>
            <a:r>
              <a:rPr lang="en-US" dirty="0" err="1"/>
              <a:t>Annanias</a:t>
            </a:r>
            <a:r>
              <a:rPr lang="en-US" dirty="0"/>
              <a:t> &amp; </a:t>
            </a:r>
            <a:r>
              <a:rPr lang="en-US" dirty="0" err="1"/>
              <a:t>Sapphira</a:t>
            </a:r>
            <a:r>
              <a:rPr lang="en-US" dirty="0"/>
              <a:t> (Acts 5), (also struck dead)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Rich Young Ruler's one thing. (Luke 18:22-23) (Went away sorrowful and lost)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Simon's one sin. (Acts 8:18-23) (Your money perish with you!</a:t>
            </a:r>
          </a:p>
          <a:p>
            <a:r>
              <a:rPr lang="en-US" b="1" dirty="0"/>
              <a:t>One sin often lead to others. 1. Joseph's brothers. (Gen. 37) 2. David's sin. (2 Sam. 11; Psa. 51:3) FINALLY APOSTACY</a:t>
            </a:r>
          </a:p>
          <a:p>
            <a:r>
              <a:rPr lang="en-US" b="1" dirty="0"/>
              <a:t>(Hebrews 2:1), </a:t>
            </a:r>
            <a:r>
              <a:rPr lang="en-US" i="1" dirty="0"/>
              <a:t>“Therefore we must give the more earnest heed to the things we have heard, </a:t>
            </a:r>
            <a:r>
              <a:rPr lang="en-US" i="1" u="sng" dirty="0"/>
              <a:t>lest we drift away</a:t>
            </a:r>
            <a:r>
              <a:rPr lang="en-US" i="1" dirty="0"/>
              <a:t>.</a:t>
            </a:r>
          </a:p>
          <a:p>
            <a:endParaRPr lang="en-US" dirty="0"/>
          </a:p>
          <a:p>
            <a:r>
              <a:rPr lang="en-US" b="1" dirty="0"/>
              <a:t>One sin weakens resistance to others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07-B42D-45E1-B24B-C677DCDC6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Achan's</a:t>
            </a:r>
            <a:r>
              <a:rPr lang="en-US" b="1" dirty="0"/>
              <a:t> sin affected his nation.</a:t>
            </a:r>
          </a:p>
          <a:p>
            <a:r>
              <a:rPr lang="en-US" b="1" dirty="0"/>
              <a:t>(1 Corinthians 5:6), </a:t>
            </a:r>
            <a:r>
              <a:rPr lang="en-US" i="1" dirty="0"/>
              <a:t>“Your glorying is not good. Do you not know that a little leaven leavens the whole lump?”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All Israel rebuked. (Josh. 7:1)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All Israel suffered defeat. (Josh. 7:2-5)</a:t>
            </a:r>
          </a:p>
          <a:p>
            <a:r>
              <a:rPr lang="en-US" b="1" dirty="0" err="1"/>
              <a:t>Achan's</a:t>
            </a:r>
            <a:r>
              <a:rPr lang="en-US" b="1" dirty="0"/>
              <a:t> sin affects His family. (Josh. 7:24) </a:t>
            </a:r>
          </a:p>
          <a:p>
            <a:r>
              <a:rPr lang="en-US" b="1" dirty="0"/>
              <a:t>Others often have to suffer consequences of your sin</a:t>
            </a:r>
            <a:r>
              <a:rPr lang="en-US" dirty="0"/>
              <a:t>. </a:t>
            </a:r>
          </a:p>
          <a:p>
            <a:r>
              <a:rPr lang="en-US" dirty="0"/>
              <a:t>(Exodus 20:5-6), “you shall not bow down to them nor serve them. For I, the Lord your God, am a jealous God, visiting the iniquity of the fathers upon the children to the third and fourth generations of those who hate Me, </a:t>
            </a:r>
            <a:r>
              <a:rPr lang="en-US" baseline="30000" dirty="0"/>
              <a:t>6</a:t>
            </a:r>
            <a:r>
              <a:rPr lang="en-US" dirty="0"/>
              <a:t> but showing mercy to thousands, to those who love Me and keep My commandments.”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Note:  Physical consequences of sin, as well as bad influences leading to wrong decisions by others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But, “the soul who sins shall die.”  (No one bears the GUILT of your sin but you).</a:t>
            </a:r>
          </a:p>
          <a:p>
            <a:endParaRPr lang="en-US" dirty="0"/>
          </a:p>
          <a:p>
            <a:r>
              <a:rPr lang="en-US" b="1" dirty="0"/>
              <a:t>Who suffers because of your sin?  Family, friends, fellow citizens, brethren…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07-B42D-45E1-B24B-C677DCDC6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Sins have a way of being found out!</a:t>
            </a:r>
          </a:p>
          <a:p>
            <a:r>
              <a:rPr lang="en-US" b="1" dirty="0"/>
              <a:t>(Numbers 32:23), [Moses’ warning to children of Reuben and Gad, if they did not keep promise to fight with the rest of the people)</a:t>
            </a:r>
          </a:p>
          <a:p>
            <a:r>
              <a:rPr lang="en-US" i="1" dirty="0"/>
              <a:t>“But if you do not do so, then take note, you have sinned against the Lord; and be sure your sin will find you out.”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i="1" dirty="0"/>
              <a:t>Prisons filled with criminals that thought their sin was hidden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i="1" dirty="0"/>
              <a:t>Families destroyed by adulterers who thought they could hide their sin</a:t>
            </a:r>
          </a:p>
          <a:p>
            <a:r>
              <a:rPr lang="en-US" b="1" dirty="0"/>
              <a:t>Never hidden from God. </a:t>
            </a:r>
          </a:p>
          <a:p>
            <a:r>
              <a:rPr lang="en-US" b="1" dirty="0"/>
              <a:t>(Hebrews 4:11-13), </a:t>
            </a:r>
            <a:r>
              <a:rPr lang="en-US" i="1" dirty="0"/>
              <a:t>“Let us therefore be diligent to enter that rest, lest anyone fall according to the same example of disobedience. </a:t>
            </a:r>
            <a:r>
              <a:rPr lang="en-US" i="1" baseline="30000" dirty="0"/>
              <a:t>12 </a:t>
            </a:r>
            <a:r>
              <a:rPr lang="en-US" i="1" dirty="0"/>
              <a:t>For the word of God is living and powerful, and sharper than any two- edged sword, piercing even to the division of soul and spirit, and of joints and marrow, and is a discerner of the thoughts and intents of the heart. </a:t>
            </a:r>
            <a:r>
              <a:rPr lang="en-US" i="1" baseline="30000" dirty="0"/>
              <a:t>13 </a:t>
            </a:r>
            <a:r>
              <a:rPr lang="en-US" i="1" dirty="0"/>
              <a:t>And there is no creature hidden from His sight, but all things are naked and open to the eyes of Him to whom we must give account.”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Our secret sins known to Lord.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Our hypocrisy known to Lord.</a:t>
            </a:r>
          </a:p>
          <a:p>
            <a:r>
              <a:rPr lang="en-US" b="1" dirty="0"/>
              <a:t>Often not even hidden from others. </a:t>
            </a:r>
            <a:r>
              <a:rPr lang="en-US" i="1" dirty="0"/>
              <a:t>(Exodus 2:11-15) (When Moses killed the Egyptian, his secret act was seen!)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Often we are more transparent than we think.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07-B42D-45E1-B24B-C677DCDC6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(Luke 13:3), “I tell you, no; but unless you repent you will all likewise perish.”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F507-B42D-45E1-B24B-C677DCDC6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38BA"/>
            </a:gs>
            <a:gs pos="52000">
              <a:srgbClr val="A66BD3"/>
            </a:gs>
            <a:gs pos="73000">
              <a:srgbClr val="C198E0"/>
            </a:gs>
            <a:gs pos="85000">
              <a:srgbClr val="C198E0"/>
            </a:gs>
            <a:gs pos="100000">
              <a:srgbClr val="C198E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67E-21E4-46D8-ACB3-51C21E8AD9DC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6B62B-F7CC-4333-93C2-DF3EF190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43" y="614363"/>
            <a:ext cx="5675085" cy="1635351"/>
          </a:xfrm>
        </p:spPr>
        <p:txBody>
          <a:bodyPr/>
          <a:lstStyle/>
          <a:p>
            <a:r>
              <a:rPr lang="en-US" dirty="0" err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Achan’s</a:t>
            </a:r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 Sin</a:t>
            </a:r>
            <a:br>
              <a:rPr lang="en-US" dirty="0">
                <a:latin typeface="Antique No 14" panose="02000507020000020003" pitchFamily="2" charset="0"/>
              </a:rPr>
            </a:br>
            <a:r>
              <a:rPr lang="en-US" sz="4800" b="1" dirty="0">
                <a:latin typeface="+mn-lt"/>
              </a:rPr>
              <a:t>(Joshua 7)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2583543"/>
            <a:ext cx="6081484" cy="380274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   “When I saw among the spoils a beautiful Babylonian garment, two hundred shekels of silver, and a wedge of gold weighing fifty shekels, I coveted them and took them” (21).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26" y="0"/>
            <a:ext cx="5442857" cy="6961323"/>
          </a:xfrm>
          <a:prstGeom prst="rect">
            <a:avLst/>
          </a:prstGeom>
          <a:ln w="25400">
            <a:solidFill>
              <a:srgbClr val="4C216D"/>
            </a:solidFill>
          </a:ln>
        </p:spPr>
      </p:pic>
    </p:spTree>
    <p:extLst>
      <p:ext uri="{BB962C8B-B14F-4D97-AF65-F5344CB8AC3E}">
        <p14:creationId xmlns:p14="http://schemas.microsoft.com/office/powerpoint/2010/main" val="59261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dir="u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43" y="614363"/>
            <a:ext cx="5675085" cy="163535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One sin won’t  hurt anything!</a:t>
            </a:r>
            <a:endParaRPr lang="en-US" sz="48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3636335"/>
            <a:ext cx="6081484" cy="2749951"/>
          </a:xfrm>
        </p:spPr>
        <p:txBody>
          <a:bodyPr>
            <a:noAutofit/>
          </a:bodyPr>
          <a:lstStyle/>
          <a:p>
            <a:r>
              <a:rPr lang="en-US" sz="4400" b="1" dirty="0"/>
              <a:t>James 2:10</a:t>
            </a:r>
          </a:p>
          <a:p>
            <a:r>
              <a:rPr lang="en-US" sz="4400" b="1" dirty="0"/>
              <a:t>Hebrews 2:1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26" y="0"/>
            <a:ext cx="5442857" cy="6961323"/>
          </a:xfrm>
          <a:prstGeom prst="rect">
            <a:avLst/>
          </a:prstGeom>
          <a:ln w="25400">
            <a:solidFill>
              <a:srgbClr val="4C216D"/>
            </a:solidFill>
          </a:ln>
        </p:spPr>
      </p:pic>
    </p:spTree>
    <p:extLst>
      <p:ext uri="{BB962C8B-B14F-4D97-AF65-F5344CB8AC3E}">
        <p14:creationId xmlns:p14="http://schemas.microsoft.com/office/powerpoint/2010/main" val="34160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43" y="614363"/>
            <a:ext cx="5675085" cy="31817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My sin is nobody’s business but my own!</a:t>
            </a:r>
            <a:endParaRPr lang="en-US" sz="48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4433455"/>
            <a:ext cx="6081484" cy="1952831"/>
          </a:xfrm>
        </p:spPr>
        <p:txBody>
          <a:bodyPr>
            <a:noAutofit/>
          </a:bodyPr>
          <a:lstStyle/>
          <a:p>
            <a:r>
              <a:rPr lang="en-US" sz="4400" b="1" dirty="0"/>
              <a:t>1 Corinthians 5:6</a:t>
            </a:r>
          </a:p>
          <a:p>
            <a:r>
              <a:rPr lang="en-US" sz="4400" b="1" dirty="0"/>
              <a:t>Exodus 20:5-6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26" y="0"/>
            <a:ext cx="5442857" cy="6961323"/>
          </a:xfrm>
          <a:prstGeom prst="rect">
            <a:avLst/>
          </a:prstGeom>
          <a:ln w="25400">
            <a:solidFill>
              <a:srgbClr val="4C216D"/>
            </a:solidFill>
          </a:ln>
        </p:spPr>
      </p:pic>
    </p:spTree>
    <p:extLst>
      <p:ext uri="{BB962C8B-B14F-4D97-AF65-F5344CB8AC3E}">
        <p14:creationId xmlns:p14="http://schemas.microsoft.com/office/powerpoint/2010/main" val="232358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43" y="614363"/>
            <a:ext cx="5675085" cy="273843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I can     keep my sin hidden!</a:t>
            </a:r>
            <a:endParaRPr lang="en-US" sz="48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4433455"/>
            <a:ext cx="6081484" cy="1952831"/>
          </a:xfrm>
        </p:spPr>
        <p:txBody>
          <a:bodyPr>
            <a:noAutofit/>
          </a:bodyPr>
          <a:lstStyle/>
          <a:p>
            <a:r>
              <a:rPr lang="en-US" sz="4400" b="1" dirty="0"/>
              <a:t>Numbers 32:23</a:t>
            </a:r>
          </a:p>
          <a:p>
            <a:r>
              <a:rPr lang="en-US" sz="4400" b="1" dirty="0"/>
              <a:t>Hebrews 4:11-13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26" y="0"/>
            <a:ext cx="5442857" cy="6961323"/>
          </a:xfrm>
          <a:prstGeom prst="rect">
            <a:avLst/>
          </a:prstGeom>
          <a:ln w="25400">
            <a:solidFill>
              <a:srgbClr val="4C216D"/>
            </a:solidFill>
          </a:ln>
        </p:spPr>
      </p:pic>
    </p:spTree>
    <p:extLst>
      <p:ext uri="{BB962C8B-B14F-4D97-AF65-F5344CB8AC3E}">
        <p14:creationId xmlns:p14="http://schemas.microsoft.com/office/powerpoint/2010/main" val="4159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43" y="614364"/>
            <a:ext cx="5675085" cy="124214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ntique No 14" panose="02000507020000020003" pitchFamily="2" charset="0"/>
              </a:rPr>
              <a:t>Conclusion</a:t>
            </a:r>
            <a:endParaRPr lang="en-US" sz="48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7" y="2521527"/>
            <a:ext cx="6081484" cy="3864760"/>
          </a:xfrm>
        </p:spPr>
        <p:txBody>
          <a:bodyPr>
            <a:noAutofit/>
          </a:bodyPr>
          <a:lstStyle/>
          <a:p>
            <a:r>
              <a:rPr lang="en-US" sz="4400" b="1" dirty="0"/>
              <a:t>One sin, not repented of, can ruin your life on this earth, and destroy your designs on eternity!</a:t>
            </a:r>
          </a:p>
          <a:p>
            <a:endParaRPr lang="en-US" sz="1200" b="1" dirty="0"/>
          </a:p>
          <a:p>
            <a:r>
              <a:rPr lang="en-US" sz="4400" b="1" dirty="0"/>
              <a:t>(Luke 13:3)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26" y="0"/>
            <a:ext cx="5442857" cy="6961323"/>
          </a:xfrm>
          <a:prstGeom prst="rect">
            <a:avLst/>
          </a:prstGeom>
          <a:ln w="25400">
            <a:solidFill>
              <a:srgbClr val="4C216D"/>
            </a:solidFill>
          </a:ln>
        </p:spPr>
      </p:pic>
    </p:spTree>
    <p:extLst>
      <p:ext uri="{BB962C8B-B14F-4D97-AF65-F5344CB8AC3E}">
        <p14:creationId xmlns:p14="http://schemas.microsoft.com/office/powerpoint/2010/main" val="39383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885</Words>
  <Application>Microsoft Office PowerPoint</Application>
  <PresentationFormat>Widescreen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Antique No 14</vt:lpstr>
      <vt:lpstr>Office Theme</vt:lpstr>
      <vt:lpstr>Achan’s Sin (Joshua 7)</vt:lpstr>
      <vt:lpstr>One sin won’t  hurt anything!</vt:lpstr>
      <vt:lpstr>My sin is nobody’s business but my own!</vt:lpstr>
      <vt:lpstr>I can     keep my sin hidden!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Achan’s Sin (Joshua 7)</dc:title>
  <dc:creator>Stan Cox</dc:creator>
  <cp:lastModifiedBy>Stan Cox</cp:lastModifiedBy>
  <cp:revision>9</cp:revision>
  <cp:lastPrinted>2017-03-26T19:49:10Z</cp:lastPrinted>
  <dcterms:created xsi:type="dcterms:W3CDTF">2017-03-26T19:06:27Z</dcterms:created>
  <dcterms:modified xsi:type="dcterms:W3CDTF">2017-03-26T19:51:09Z</dcterms:modified>
</cp:coreProperties>
</file>